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2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B2A3D"/>
                </a:solidFill>
                <a:latin typeface="Calibri"/>
              </a:defRPr>
            </a:pPr>
            <a:r>
              <a:rPr sz="1200" b="0" i="0" u="none" strike="noStrike">
                <a:solidFill>
                  <a:srgbClr val="1B2A3D"/>
                </a:solidFill>
                <a:latin typeface="Calibri"/>
              </a:rPr>
              <a:t>Global Residential Battery Storage Market ($B)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Global residential Li-ion battery storage ($B)</c:v>
                </c:pt>
              </c:strCache>
            </c:strRef>
          </c:tx>
          <c:spPr>
            <a:solidFill>
              <a:srgbClr val="F2A93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B2A3D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2023</c:v>
                  </c:pt>
                  <c:pt idx="1">
                    <c:v>2025</c:v>
                  </c:pt>
                  <c:pt idx="2">
                    <c:v>2027</c:v>
                  </c:pt>
                  <c:pt idx="3">
                    <c:v>2030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6.9</c:v>
                </c:pt>
                <c:pt idx="1">
                  <c:v>12.2</c:v>
                </c:pt>
                <c:pt idx="2">
                  <c:v>21.3</c:v>
                </c:pt>
                <c:pt idx="3">
                  <c:v>48.8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B2A3D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B7A8D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3E9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B7A8D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B2A3D"/>
                </a:solidFill>
                <a:latin typeface="Calibri"/>
              </a:defRPr>
            </a:pPr>
            <a:r>
              <a:rPr sz="1200" b="0" i="0" u="none" strike="noStrike">
                <a:solidFill>
                  <a:srgbClr val="1B2A3D"/>
                </a:solidFill>
                <a:latin typeface="Calibri"/>
              </a:rPr>
              <a:t>Proposed Use of Funds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Use of Funds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B2A3D"/>
              </a:solidFill>
              <a:effectLst/>
            </c:spPr>
          </c:dPt>
          <c:dPt>
            <c:idx val="1"/>
            <c:bubble3D val="0"/>
            <c:spPr>
              <a:solidFill>
                <a:srgbClr val="F2A93B"/>
              </a:solidFill>
              <a:effectLst/>
            </c:spPr>
          </c:dPt>
          <c:dPt>
            <c:idx val="2"/>
            <c:bubble3D val="0"/>
            <c:spPr>
              <a:solidFill>
                <a:srgbClr val="3A6EA5"/>
              </a:solidFill>
              <a:effectLst/>
            </c:spPr>
          </c:dPt>
          <c:dPt>
            <c:idx val="3"/>
            <c:bubble3D val="0"/>
            <c:spPr>
              <a:solidFill>
                <a:srgbClr val="9FB3C8"/>
              </a:solidFill>
              <a:effectLst/>
            </c:spPr>
          </c:dPt>
          <c:dLbls>
            <c:dLbl>
              <c:idx val="0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&quot;%&quot;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OEM &amp; product partnerships</c:v>
                </c:pt>
                <c:pt idx="1">
                  <c:v>Marketing &amp; customer acquisition</c:v>
                </c:pt>
                <c:pt idx="2">
                  <c:v>Installer network &amp; operations</c:v>
                </c:pt>
                <c:pt idx="3">
                  <c:v>Team &amp; working capital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30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22303F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188720"/>
            <a:ext cx="4754880" cy="4754880"/>
          </a:xfrm>
          <a:prstGeom prst="ellipse">
            <a:avLst/>
          </a:prstGeom>
          <a:solidFill>
            <a:srgbClr val="22344A"/>
          </a:solidFill>
          <a:ln/>
        </p:spPr>
      </p:sp>
      <p:sp>
        <p:nvSpPr>
          <p:cNvPr id="3" name="Shape 1"/>
          <p:cNvSpPr/>
          <p:nvPr/>
        </p:nvSpPr>
        <p:spPr>
          <a:xfrm>
            <a:off x="11247120" y="4206240"/>
            <a:ext cx="3108960" cy="3108960"/>
          </a:xfrm>
          <a:prstGeom prst="ellipse">
            <a:avLst/>
          </a:prstGeom>
          <a:solidFill>
            <a:srgbClr val="22344A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777240"/>
            <a:ext cx="777240" cy="77724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5" name="Image 0" descr="/home/claude/byb-deck/icon_bolt_1B2A3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498" y="963778"/>
            <a:ext cx="404165" cy="40416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37360" y="77724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2286000"/>
            <a:ext cx="9692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Power Your Home. Protect Your Family.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Save on Electricity.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22960" y="397764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Residential battery storage, made simple — smart, affordable home</a:t>
            </a:r>
            <a:endParaRPr lang="en-US" sz="15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systems, professionally designed and installed.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5074920"/>
            <a:ext cx="2011680" cy="0"/>
          </a:xfrm>
          <a:prstGeom prst="line">
            <a:avLst/>
          </a:prstGeom>
          <a:noFill/>
          <a:ln w="25400">
            <a:solidFill>
              <a:srgbClr val="F2A9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2960" y="52120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 INVESTMENT OPPORTUNITY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22960" y="6263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backyardbatteries.com     |     daniel@cmxi.org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launch to scale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3063240"/>
            <a:ext cx="10881360" cy="0"/>
          </a:xfrm>
          <a:prstGeom prst="line">
            <a:avLst/>
          </a:prstGeom>
          <a:noFill/>
          <a:ln w="25400">
            <a:solidFill>
              <a:srgbClr val="C7D3E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12064" y="2935224"/>
            <a:ext cx="256032" cy="256032"/>
          </a:xfrm>
          <a:prstGeom prst="ellipse">
            <a:avLst/>
          </a:prstGeom>
          <a:solidFill>
            <a:srgbClr val="F2A93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12064" y="16459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12064" y="192024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12064" y="224028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and site live at backyardbatteries.com; initial OEM outreach underway.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32404" y="2935224"/>
            <a:ext cx="256032" cy="256032"/>
          </a:xfrm>
          <a:prstGeom prst="ellipse">
            <a:avLst/>
          </a:prstGeom>
          <a:solidFill>
            <a:srgbClr val="3A6E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08860" y="33375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0–3 mo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308860" y="361188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308860" y="39319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manufacturer/OEM sourcing terms and build the licensed installer network.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952744" y="2935224"/>
            <a:ext cx="256032" cy="256032"/>
          </a:xfrm>
          <a:prstGeom prst="ellipse">
            <a:avLst/>
          </a:prstGeom>
          <a:solidFill>
            <a:srgbClr val="3A6E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0" y="16459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3–6 mo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029200" y="192024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installs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029200" y="224028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first consultations and installations in the launch region.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8673084" y="2935224"/>
            <a:ext cx="256032" cy="256032"/>
          </a:xfrm>
          <a:prstGeom prst="ellipse">
            <a:avLst/>
          </a:prstGeom>
          <a:solidFill>
            <a:srgbClr val="3A6E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49540" y="333756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6–12 mo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7749540" y="361188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launch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7749540" y="39319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full sales and marketing in the launch region; first revenue.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11393424" y="2935224"/>
            <a:ext cx="256032" cy="256032"/>
          </a:xfrm>
          <a:prstGeom prst="ellipse">
            <a:avLst/>
          </a:prstGeom>
          <a:solidFill>
            <a:srgbClr val="3A6E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546336" y="16459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spc="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12–24 mo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546336" y="192024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Expansion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9546336" y="224028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the installer network and OEM relationships into additional regions.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Raising a seed round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4937760" cy="4160520"/>
          </a:xfrm>
          <a:prstGeom prst="roundRect">
            <a:avLst>
              <a:gd name="adj" fmla="val 2198"/>
            </a:avLst>
          </a:prstGeom>
          <a:solidFill>
            <a:srgbClr val="1B2A3D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10312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SEEKING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2377440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$250K–$1M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822960" y="324612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822960" y="3794760"/>
            <a:ext cx="4389120" cy="0"/>
          </a:xfrm>
          <a:prstGeom prst="line">
            <a:avLst/>
          </a:prstGeom>
          <a:noFill/>
          <a:ln w="12700">
            <a:solidFill>
              <a:srgbClr val="3A4C6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3977640"/>
            <a:ext cx="4389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stage: pre-revenue, site live, building initial OEM and installer partnerships.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512064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round funds the path from launch to first regional revenue.</a:t>
            </a:r>
            <a:endParaRPr lang="en-US" sz="1200" dirty="0"/>
          </a:p>
        </p:txBody>
      </p:sp>
      <p:graphicFrame>
        <p:nvGraphicFramePr>
          <p:cNvPr id="11" name="Chart 0" descr=""/>
          <p:cNvGraphicFramePr/>
          <p:nvPr/>
        </p:nvGraphicFramePr>
        <p:xfrm>
          <a:off x="5806440" y="1783080"/>
          <a:ext cx="5806440" cy="4160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2" name="Text 9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B2A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188720"/>
            <a:ext cx="4754880" cy="4754880"/>
          </a:xfrm>
          <a:prstGeom prst="ellipse">
            <a:avLst/>
          </a:prstGeom>
          <a:solidFill>
            <a:srgbClr val="2234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86868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Led by a founder who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knows commercialization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914400" cy="91440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6" name="Image 0" descr="/home/claude/byb-deck/icon_users_1B2A3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" y="2688336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514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Daniel Wells — Founder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645920" y="2926080"/>
            <a:ext cx="9509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in IP commercialization and OEM licensing, including work bringing H2SCR™ technology to market through CMXI.org. Also builds and operates a portfolio of local-commerce web platforms focused on community-driven business models — direct, relevant experience in building the partner and distribution relationships Backyard Batteries needs to scale.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48640" y="4709160"/>
            <a:ext cx="11064240" cy="0"/>
          </a:xfrm>
          <a:prstGeom prst="line">
            <a:avLst/>
          </a:prstGeom>
          <a:noFill/>
          <a:ln w="12700">
            <a:solidFill>
              <a:srgbClr val="3A4C6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48640" y="5029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TALK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548640" y="5440680"/>
            <a:ext cx="502920" cy="502920"/>
          </a:xfrm>
          <a:prstGeom prst="ellipse">
            <a:avLst/>
          </a:prstGeom>
          <a:solidFill>
            <a:srgbClr val="24374F"/>
          </a:solidFill>
          <a:ln/>
        </p:spPr>
      </p:sp>
      <p:pic>
        <p:nvPicPr>
          <p:cNvPr id="12" name="Image 1" descr="/home/claude/byb-deck/icon_envelope_F2A93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41" y="5561381"/>
            <a:ext cx="261518" cy="26151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34440" y="54406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daniel@cmxi.org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120640" y="5440680"/>
            <a:ext cx="502920" cy="502920"/>
          </a:xfrm>
          <a:prstGeom prst="ellipse">
            <a:avLst/>
          </a:prstGeom>
          <a:solidFill>
            <a:srgbClr val="24374F"/>
          </a:solidFill>
          <a:ln/>
        </p:spPr>
      </p:sp>
      <p:pic>
        <p:nvPicPr>
          <p:cNvPr id="15" name="Image 2" descr="/home/claude/byb-deck/icon_network_F2A93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341" y="5561381"/>
            <a:ext cx="261518" cy="26151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806440" y="54406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backyardbatteries.com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grid is failing homeowners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057400"/>
            <a:ext cx="640080" cy="640080"/>
          </a:xfrm>
          <a:prstGeom prst="ellipse">
            <a:avLst/>
          </a:prstGeom>
          <a:solidFill>
            <a:srgbClr val="EAF0F7"/>
          </a:solidFill>
          <a:ln/>
        </p:spPr>
      </p:sp>
      <p:pic>
        <p:nvPicPr>
          <p:cNvPr id="6" name="Image 0" descr="/home/claude/byb-deck/icon_cloudrain_3A6EA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778" y="2198218"/>
            <a:ext cx="358445" cy="35844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039112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Frequent outages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645920" y="2404872"/>
            <a:ext cx="3703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 weather and an aging grid mean more homeowners lose power — and lose confidence in it — every year.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080760" y="1783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355080" y="2057400"/>
            <a:ext cx="640080" cy="640080"/>
          </a:xfrm>
          <a:prstGeom prst="ellipse">
            <a:avLst/>
          </a:prstGeom>
          <a:solidFill>
            <a:srgbClr val="EAF0F7"/>
          </a:solidFill>
          <a:ln/>
        </p:spPr>
      </p:sp>
      <p:pic>
        <p:nvPicPr>
          <p:cNvPr id="11" name="Image 1" descr="/home/claude/byb-deck/icon_chartline_3A6EA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898" y="2198218"/>
            <a:ext cx="358445" cy="35844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2039112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electric bills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178040" y="2404872"/>
            <a:ext cx="3703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Utility rates keep climbing, and peak-hour pricing punishes homeowners for using power when they need it most.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48640" y="4069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22960" y="4343400"/>
            <a:ext cx="640080" cy="640080"/>
          </a:xfrm>
          <a:prstGeom prst="ellipse">
            <a:avLst/>
          </a:prstGeom>
          <a:solidFill>
            <a:srgbClr val="EAF0F7"/>
          </a:solidFill>
          <a:ln/>
        </p:spPr>
      </p:sp>
      <p:pic>
        <p:nvPicPr>
          <p:cNvPr id="16" name="Image 2" descr="/home/claude/byb-deck/icon_solar_3A6EA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78" y="4484218"/>
            <a:ext cx="358445" cy="35844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325112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Wasted solar potential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645920" y="4690872"/>
            <a:ext cx="3703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Homeowners with solar panels send excess energy back to the grid for little value, instead of using it after sunset.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080760" y="4069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355080" y="4343400"/>
            <a:ext cx="640080" cy="640080"/>
          </a:xfrm>
          <a:prstGeom prst="ellipse">
            <a:avLst/>
          </a:prstGeom>
          <a:solidFill>
            <a:srgbClr val="EAF0F7"/>
          </a:solidFill>
          <a:ln/>
        </p:spPr>
      </p:sp>
      <p:pic>
        <p:nvPicPr>
          <p:cNvPr id="21" name="Image 3" descr="/home/claude/byb-deck/icon_warning_3A6EA5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898" y="4484218"/>
            <a:ext cx="358445" cy="35844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78040" y="4325112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Confusing options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178040" y="4690872"/>
            <a:ext cx="3703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battery solutions are expensive, poorly explained, and hard to size, buy, and install with confidence.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A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188720"/>
            <a:ext cx="4572000" cy="4572000"/>
          </a:xfrm>
          <a:prstGeom prst="ellipse">
            <a:avLst/>
          </a:prstGeom>
          <a:solidFill>
            <a:srgbClr val="2234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66751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Energy independence,</a:t>
            </a:r>
            <a:endParaRPr lang="en-US" sz="3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made simple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6" name="Image 0" descr="/home/claude/byb-deck/icon_bolt_1B2A3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9341" y="2635301"/>
            <a:ext cx="261518" cy="26151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2459736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3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Smart, affordable home battery systems sized to each homeowner's needs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548640" y="3383280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9" name="Image 1" descr="/home/claude/byb-deck/icon_tools_1B2A3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41" y="3503981"/>
            <a:ext cx="261518" cy="26151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34440" y="3328416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3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Turnkey, professional installation by licensed experts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548640" y="4251960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2" name="Image 2" descr="/home/claude/byb-deck/icon_cogs_1B2A3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41" y="4372661"/>
            <a:ext cx="261518" cy="26151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34440" y="4197096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3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software automatically charges and discharges at the most economical times</a:t>
            </a:r>
            <a:endParaRPr lang="en-US" sz="1350" dirty="0"/>
          </a:p>
        </p:txBody>
      </p:sp>
      <p:sp>
        <p:nvSpPr>
          <p:cNvPr id="14" name="Shape 9"/>
          <p:cNvSpPr/>
          <p:nvPr/>
        </p:nvSpPr>
        <p:spPr>
          <a:xfrm>
            <a:off x="548640" y="5120640"/>
            <a:ext cx="502920" cy="50292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5" name="Image 3" descr="/home/claude/byb-deck/icon_leaf_1B2A3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41" y="5241341"/>
            <a:ext cx="261518" cy="26151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234440" y="5065776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3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Clean, quiet, reliable backup power — no fuel, no noise, no exhaust</a:t>
            </a:r>
            <a:endParaRPr lang="en-US" sz="1350" dirty="0"/>
          </a:p>
        </p:txBody>
      </p:sp>
      <p:sp>
        <p:nvSpPr>
          <p:cNvPr id="17" name="Shape 11"/>
          <p:cNvSpPr/>
          <p:nvPr/>
        </p:nvSpPr>
        <p:spPr>
          <a:xfrm>
            <a:off x="8869680" y="2377440"/>
            <a:ext cx="1828800" cy="1828800"/>
          </a:xfrm>
          <a:prstGeom prst="ellipse">
            <a:avLst/>
          </a:prstGeom>
          <a:solidFill>
            <a:srgbClr val="24374F"/>
          </a:solidFill>
          <a:ln/>
        </p:spPr>
      </p:sp>
      <p:pic>
        <p:nvPicPr>
          <p:cNvPr id="18" name="Image 4" descr="/home/claude/byb-deck/icon_home_F2A93B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8592" y="2816352"/>
            <a:ext cx="950976" cy="950976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9921240" y="4160520"/>
            <a:ext cx="1234440" cy="123444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0" name="Image 5" descr="/home/claude/byb-deck/icon_carbattery_1B2A3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2817" y="4432097"/>
            <a:ext cx="691286" cy="691286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22" name="Text 14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SOLUTIONS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system for every home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057400"/>
            <a:ext cx="640080" cy="640080"/>
          </a:xfrm>
          <a:prstGeom prst="ellipse">
            <a:avLst/>
          </a:prstGeom>
          <a:solidFill>
            <a:srgbClr val="1B2A3D"/>
          </a:solidFill>
          <a:ln/>
        </p:spPr>
      </p:sp>
      <p:pic>
        <p:nvPicPr>
          <p:cNvPr id="6" name="Image 0" descr="/home/claude/byb-deck/icon_home_F2A93B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778" y="2198218"/>
            <a:ext cx="358445" cy="35844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011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Whole Home Battery Backup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645920" y="2532888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Professionally designed systems that protect an entire home, sized specifically to its energy needs.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080760" y="1783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355080" y="2057400"/>
            <a:ext cx="640080" cy="640080"/>
          </a:xfrm>
          <a:prstGeom prst="ellipse">
            <a:avLst/>
          </a:prstGeom>
          <a:solidFill>
            <a:srgbClr val="1B2A3D"/>
          </a:solidFill>
          <a:ln/>
        </p:spPr>
      </p:sp>
      <p:pic>
        <p:nvPicPr>
          <p:cNvPr id="11" name="Image 1" descr="/home/claude/byb-deck/icon_shield_F2A93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898" y="2198218"/>
            <a:ext cx="358445" cy="35844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2011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Backup Systems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7178040" y="2532888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Affordable systems that keep the most important circuits running during an outage.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48640" y="4069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22960" y="4343400"/>
            <a:ext cx="640080" cy="640080"/>
          </a:xfrm>
          <a:prstGeom prst="ellipse">
            <a:avLst/>
          </a:prstGeom>
          <a:solidFill>
            <a:srgbClr val="1B2A3D"/>
          </a:solidFill>
          <a:ln/>
        </p:spPr>
      </p:sp>
      <p:pic>
        <p:nvPicPr>
          <p:cNvPr id="16" name="Image 2" descr="/home/claude/byb-deck/icon_solar_F2A93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78" y="4484218"/>
            <a:ext cx="358445" cy="35844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97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 Battery Storage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1645920" y="4818888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excess solar energy and use it after sunset or during a utility outage.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080760" y="4069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355080" y="4343400"/>
            <a:ext cx="640080" cy="640080"/>
          </a:xfrm>
          <a:prstGeom prst="ellipse">
            <a:avLst/>
          </a:prstGeom>
          <a:solidFill>
            <a:srgbClr val="1B2A3D"/>
          </a:solidFill>
          <a:ln/>
        </p:spPr>
      </p:sp>
      <p:pic>
        <p:nvPicPr>
          <p:cNvPr id="21" name="Image 3" descr="/home/claude/byb-deck/icon_carbattery_F2A93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898" y="4484218"/>
            <a:ext cx="358445" cy="35844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78040" y="4297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 &amp; Home Energy Integration</a:t>
            </a:r>
            <a:endParaRPr lang="en-US" sz="1550" dirty="0"/>
          </a:p>
        </p:txBody>
      </p:sp>
      <p:sp>
        <p:nvSpPr>
          <p:cNvPr id="23" name="Text 17"/>
          <p:cNvSpPr/>
          <p:nvPr/>
        </p:nvSpPr>
        <p:spPr>
          <a:xfrm>
            <a:off x="7178040" y="4818888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an EV, solar system, and battery into one intelligent energy ecosystem.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JOURNEY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works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805940" y="2788920"/>
            <a:ext cx="8311896" cy="0"/>
          </a:xfrm>
          <a:prstGeom prst="line">
            <a:avLst/>
          </a:prstGeom>
          <a:noFill/>
          <a:ln w="25400">
            <a:solidFill>
              <a:srgbClr val="C7D3E0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303020" y="2286000"/>
            <a:ext cx="1005840" cy="1005840"/>
          </a:xfrm>
          <a:prstGeom prst="ellipse">
            <a:avLst/>
          </a:prstGeom>
          <a:solidFill>
            <a:srgbClr val="1B2A3D"/>
          </a:solidFill>
          <a:ln/>
        </p:spPr>
      </p:sp>
      <p:pic>
        <p:nvPicPr>
          <p:cNvPr id="6" name="Image 0" descr="/home/claude/byb-deck/icon_clipboard_F2A93B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4422" y="2527402"/>
            <a:ext cx="523037" cy="52303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43100" y="2212848"/>
            <a:ext cx="365760" cy="365760"/>
          </a:xfrm>
          <a:prstGeom prst="ellipse">
            <a:avLst/>
          </a:prstGeom>
          <a:solidFill>
            <a:srgbClr val="3A6EA5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48640" y="352044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Consultation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48640" y="3886200"/>
            <a:ext cx="2514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evaluate the home's energy needs and goals.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073652" y="2286000"/>
            <a:ext cx="1005840" cy="1005840"/>
          </a:xfrm>
          <a:prstGeom prst="ellipse">
            <a:avLst/>
          </a:prstGeom>
          <a:solidFill>
            <a:srgbClr val="1B2A3D"/>
          </a:solidFill>
          <a:ln/>
        </p:spPr>
      </p:sp>
      <p:pic>
        <p:nvPicPr>
          <p:cNvPr id="11" name="Image 1" descr="/home/claude/byb-deck/icon_cogs_F2A93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054" y="2527402"/>
            <a:ext cx="523037" cy="52303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13732" y="2212848"/>
            <a:ext cx="365760" cy="365760"/>
          </a:xfrm>
          <a:prstGeom prst="ellipse">
            <a:avLst/>
          </a:prstGeom>
          <a:solidFill>
            <a:srgbClr val="3A6EA5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3319272" y="352044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Design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319272" y="3886200"/>
            <a:ext cx="2514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recommend the ideal battery size and configuration.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844284" y="2286000"/>
            <a:ext cx="1005840" cy="1005840"/>
          </a:xfrm>
          <a:prstGeom prst="ellipse">
            <a:avLst/>
          </a:prstGeom>
          <a:solidFill>
            <a:srgbClr val="1B2A3D"/>
          </a:solidFill>
          <a:ln/>
        </p:spPr>
      </p:sp>
      <p:pic>
        <p:nvPicPr>
          <p:cNvPr id="16" name="Image 2" descr="/home/claude/byb-deck/icon_tools_F2A93B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686" y="2527402"/>
            <a:ext cx="523037" cy="52303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484364" y="2212848"/>
            <a:ext cx="365760" cy="365760"/>
          </a:xfrm>
          <a:prstGeom prst="ellipse">
            <a:avLst/>
          </a:prstGeom>
          <a:solidFill>
            <a:srgbClr val="3A6EA5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089904" y="352044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089904" y="3886200"/>
            <a:ext cx="2514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installation by licensed experts.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9614916" y="2286000"/>
            <a:ext cx="1005840" cy="100584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1" name="Image 3" descr="/home/claude/byb-deck/icon_mobile_1B2A3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6318" y="2527402"/>
            <a:ext cx="523037" cy="52303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254996" y="2212848"/>
            <a:ext cx="365760" cy="365760"/>
          </a:xfrm>
          <a:prstGeom prst="ellipse">
            <a:avLst/>
          </a:prstGeom>
          <a:solidFill>
            <a:srgbClr val="3A6EA5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8860536" y="352044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&amp; Save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8860536" y="3886200"/>
            <a:ext cx="2514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energy usage and savings from a smartphone.</a:t>
            </a:r>
            <a:endParaRPr lang="en-US" sz="1150" dirty="0"/>
          </a:p>
        </p:txBody>
      </p:sp>
      <p:sp>
        <p:nvSpPr>
          <p:cNvPr id="25" name="Text 19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fast-growing market</a:t>
            </a:r>
            <a:endParaRPr lang="en-US" sz="3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91640"/>
          <a:ext cx="60350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989320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ResearchAndMarkets, Residential Lithium-ion Battery Energy Storage Systems Market, 2023–2030 (32.1% CAGR).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6903720" y="1783080"/>
            <a:ext cx="47091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178040" y="192024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178040" y="2167128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$48.8B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8595360" y="19659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residential lithium-ion battery storage market by 2030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903720" y="3291840"/>
            <a:ext cx="47091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178040" y="34290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178040" y="3675888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U.S.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8595360" y="347472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Homeowners facing outages, high rates, and rising solar adoption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903720" y="4800600"/>
            <a:ext cx="470916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7178040" y="493776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7178040" y="5184648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Early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8595360" y="498348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Homeowners with solar, EVs, or high electric rates in launch regions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we generate revenue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057400"/>
            <a:ext cx="640080" cy="640080"/>
          </a:xfrm>
          <a:prstGeom prst="ellipse">
            <a:avLst/>
          </a:prstGeom>
          <a:solidFill>
            <a:srgbClr val="EAF0F7"/>
          </a:solidFill>
          <a:ln/>
        </p:spPr>
      </p:sp>
      <p:pic>
        <p:nvPicPr>
          <p:cNvPr id="6" name="Image 0" descr="/home/claude/byb-deck/icon_boxes_3A6EA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778" y="2198218"/>
            <a:ext cx="358445" cy="35844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011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Sales &amp; Installation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645920" y="2532888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on multi-brand battery systems, sold and professionally installed through a licensed local network.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080760" y="1783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355080" y="2057400"/>
            <a:ext cx="640080" cy="640080"/>
          </a:xfrm>
          <a:prstGeom prst="ellipse">
            <a:avLst/>
          </a:prstGeom>
          <a:solidFill>
            <a:srgbClr val="EAF0F7"/>
          </a:solidFill>
          <a:ln/>
        </p:spPr>
      </p:sp>
      <p:pic>
        <p:nvPicPr>
          <p:cNvPr id="11" name="Image 1" descr="/home/claude/byb-deck/icon_money_3A6EA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898" y="2198218"/>
            <a:ext cx="358445" cy="35844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2011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Financing &amp; Leasing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178040" y="2532888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financing and leasing options that lower the up-front cost and widen the addressable customer base.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548640" y="4069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22960" y="4343400"/>
            <a:ext cx="640080" cy="640080"/>
          </a:xfrm>
          <a:prstGeom prst="ellipse">
            <a:avLst/>
          </a:prstGeom>
          <a:solidFill>
            <a:srgbClr val="EAF0F7"/>
          </a:solidFill>
          <a:ln/>
        </p:spPr>
      </p:sp>
      <p:pic>
        <p:nvPicPr>
          <p:cNvPr id="16" name="Image 2" descr="/home/claude/byb-deck/icon_mobile_3A6EA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78" y="4484218"/>
            <a:ext cx="358445" cy="35844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97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&amp; Service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1645920" y="4818888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 revenue from smart monitoring, maintenance plans, and system optimization.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080760" y="406908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2A3D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355080" y="4343400"/>
            <a:ext cx="640080" cy="640080"/>
          </a:xfrm>
          <a:prstGeom prst="ellipse">
            <a:avLst/>
          </a:prstGeom>
          <a:solidFill>
            <a:srgbClr val="EAF0F7"/>
          </a:solidFill>
          <a:ln/>
        </p:spPr>
      </p:sp>
      <p:pic>
        <p:nvPicPr>
          <p:cNvPr id="21" name="Image 3" descr="/home/claude/byb-deck/icon_handshake_3A6EA5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898" y="4484218"/>
            <a:ext cx="358445" cy="35844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78040" y="42976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B2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OEM &amp; Manufacturer Partnerships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7178040" y="4818888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Founder's background in OEM licensing and IP commercialization supports preferred sourcing and vendor terms.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LANDSCAPE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B2A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Backyard Batteries wins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685800"/>
          </a:xfrm>
          <a:prstGeom prst="roundRect">
            <a:avLst>
              <a:gd name="adj" fmla="val 8000"/>
            </a:avLst>
          </a:prstGeom>
          <a:solidFill>
            <a:srgbClr val="1B2A3D"/>
          </a:solidFill>
          <a:ln/>
        </p:spPr>
      </p:sp>
      <p:sp>
        <p:nvSpPr>
          <p:cNvPr id="5" name="Text 3"/>
          <p:cNvSpPr/>
          <p:nvPr/>
        </p:nvSpPr>
        <p:spPr>
          <a:xfrm>
            <a:off x="4206240" y="1783080"/>
            <a:ext cx="18516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Single-Brand</a:t>
            </a:r>
            <a:endParaRPr lang="en-US" sz="105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Installers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057900" y="1783080"/>
            <a:ext cx="18516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Generalist Solar</a:t>
            </a:r>
            <a:endParaRPr lang="en-US" sz="105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909560" y="1783080"/>
            <a:ext cx="18516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DIY</a:t>
            </a:r>
            <a:endParaRPr lang="en-US" sz="105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Marketplaces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9761220" y="1783080"/>
            <a:ext cx="18516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</a:t>
            </a:r>
            <a:endParaRPr lang="en-US" sz="105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Batteries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85800" y="2468880"/>
            <a:ext cx="3474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Multi-brand, best-fit sourcing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206240" y="2468880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057900" y="2468880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909560" y="2468880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761220" y="2468880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3090672"/>
            <a:ext cx="11064240" cy="621792"/>
          </a:xfrm>
          <a:prstGeom prst="rect">
            <a:avLst/>
          </a:prstGeom>
          <a:solidFill>
            <a:srgbClr val="EEF2F6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3090672"/>
            <a:ext cx="3474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Personalized consultation &amp; sizing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206240" y="3090672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057900" y="3090672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909560" y="3090672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761220" y="3090672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85800" y="3712464"/>
            <a:ext cx="3474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licensed install network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206240" y="3712464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057900" y="3712464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A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909560" y="3712464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761220" y="3712464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48640" y="4334256"/>
            <a:ext cx="11064240" cy="621792"/>
          </a:xfrm>
          <a:prstGeom prst="rect">
            <a:avLst/>
          </a:prstGeom>
          <a:solidFill>
            <a:srgbClr val="EEF2F6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4334256"/>
            <a:ext cx="3474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Battery-first focus (not an upsell)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206240" y="4334256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057900" y="4334256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909560" y="4334256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761220" y="4334256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85800" y="4956048"/>
            <a:ext cx="3474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2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OEM / manufacturer relationships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206240" y="4956048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057900" y="4956048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7909560" y="4956048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C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761220" y="4956048"/>
            <a:ext cx="18516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9761220" y="1783080"/>
            <a:ext cx="1851660" cy="3794760"/>
          </a:xfrm>
          <a:prstGeom prst="rect">
            <a:avLst/>
          </a:prstGeom>
          <a:ln w="19050">
            <a:solidFill>
              <a:srgbClr val="F2A93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2A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3840480"/>
            <a:ext cx="4754880" cy="4754880"/>
          </a:xfrm>
          <a:prstGeom prst="ellipse">
            <a:avLst/>
          </a:prstGeom>
          <a:solidFill>
            <a:srgbClr val="2234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GO-TO-MARKET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49808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we reach homeowners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5212080" cy="1965960"/>
          </a:xfrm>
          <a:prstGeom prst="roundRect">
            <a:avLst>
              <a:gd name="adj" fmla="val 3721"/>
            </a:avLst>
          </a:prstGeom>
          <a:solidFill>
            <a:srgbClr val="22344A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057400"/>
            <a:ext cx="640080" cy="64008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7" name="Image 0" descr="/home/claude/byb-deck/icon_bullhorn_1B2A3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778" y="219821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45920" y="201168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Digital-first demand generation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645920" y="2532888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SEO- and content-driven marketing through backyardbatteries.com targets homeowners searching for backup power, solar storage, and lower bills.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217920" y="1783080"/>
            <a:ext cx="5212080" cy="1965960"/>
          </a:xfrm>
          <a:prstGeom prst="roundRect">
            <a:avLst>
              <a:gd name="adj" fmla="val 3721"/>
            </a:avLst>
          </a:prstGeom>
          <a:solidFill>
            <a:srgbClr val="22344A"/>
          </a:solidFill>
          <a:ln/>
        </p:spPr>
      </p:sp>
      <p:sp>
        <p:nvSpPr>
          <p:cNvPr id="11" name="Shape 8"/>
          <p:cNvSpPr/>
          <p:nvPr/>
        </p:nvSpPr>
        <p:spPr>
          <a:xfrm>
            <a:off x="6492240" y="2057400"/>
            <a:ext cx="640080" cy="64008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2" name="Image 1" descr="/home/claude/byb-deck/icon_network_1B2A3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058" y="219821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315200" y="201168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licensed installer network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7315200" y="2532888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 with licensed electricians and solar installers provide install capacity without heavy fixed overhead.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548640" y="4069080"/>
            <a:ext cx="5212080" cy="1965960"/>
          </a:xfrm>
          <a:prstGeom prst="roundRect">
            <a:avLst>
              <a:gd name="adj" fmla="val 3721"/>
            </a:avLst>
          </a:prstGeom>
          <a:solidFill>
            <a:srgbClr val="22344A"/>
          </a:solidFill>
          <a:ln/>
        </p:spPr>
      </p:sp>
      <p:sp>
        <p:nvSpPr>
          <p:cNvPr id="16" name="Shape 12"/>
          <p:cNvSpPr/>
          <p:nvPr/>
        </p:nvSpPr>
        <p:spPr>
          <a:xfrm>
            <a:off x="822960" y="4343400"/>
            <a:ext cx="640080" cy="64008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17" name="Image 2" descr="/home/claude/byb-deck/icon_handshake_1B2A3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78" y="448421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45920" y="429768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OEM &amp; manufacturer relationships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1645920" y="4818888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founder's IP commercialization and OEM licensing background (CMXI.org) supports multi-brand sourcing on favorable terms.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6217920" y="4069080"/>
            <a:ext cx="5212080" cy="1965960"/>
          </a:xfrm>
          <a:prstGeom prst="roundRect">
            <a:avLst>
              <a:gd name="adj" fmla="val 3721"/>
            </a:avLst>
          </a:prstGeom>
          <a:solidFill>
            <a:srgbClr val="22344A"/>
          </a:solidFill>
          <a:ln/>
        </p:spPr>
      </p:sp>
      <p:sp>
        <p:nvSpPr>
          <p:cNvPr id="21" name="Shape 16"/>
          <p:cNvSpPr/>
          <p:nvPr/>
        </p:nvSpPr>
        <p:spPr>
          <a:xfrm>
            <a:off x="6492240" y="4343400"/>
            <a:ext cx="640080" cy="640080"/>
          </a:xfrm>
          <a:prstGeom prst="ellipse">
            <a:avLst/>
          </a:prstGeom>
          <a:solidFill>
            <a:srgbClr val="F2A93B"/>
          </a:solidFill>
          <a:ln/>
        </p:spPr>
      </p:sp>
      <p:pic>
        <p:nvPicPr>
          <p:cNvPr id="22" name="Image 3" descr="/home/claude/byb-deck/icon_users_1B2A3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058" y="448421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315200" y="429768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cross-promotion</a:t>
            </a:r>
            <a:endParaRPr lang="en-US" sz="1450" dirty="0"/>
          </a:p>
        </p:txBody>
      </p:sp>
      <p:sp>
        <p:nvSpPr>
          <p:cNvPr id="24" name="Text 18"/>
          <p:cNvSpPr/>
          <p:nvPr/>
        </p:nvSpPr>
        <p:spPr>
          <a:xfrm>
            <a:off x="7315200" y="4818888"/>
            <a:ext cx="3840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7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existing portfolio of local-commerce sites provides channels to reach community-minded homeowners directly.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457200" y="6519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BACKYARD BATTERIES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247120" y="6519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2026-08-28T19:07:48Z</dcterms:created>
  <dcterms:modified xsi:type="dcterms:W3CDTF">2026-08-28T19:07:48Z</dcterms:modified>
</cp:coreProperties>
</file>